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0"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7" Type="http://schemas.openxmlformats.org/officeDocument/2006/relationships/slide" Target="slides/slide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585D13C2-5CF8-093D-6AE5-883D40B6B976}"/>
              </a:ext>
            </a:extLst>
          </p:cNvPr>
          <p:cNvSpPr>
            <a:spLocks noGrp="1" noChangeArrowheads="1"/>
          </p:cNvSpPr>
          <p:nvPr>
            <p:ph type="body" idx="1"/>
          </p:nvPr>
        </p:nvSpPr>
        <p:spPr>
          <a:xfrm>
            <a:off x="0" y="304800"/>
            <a:ext cx="9144000" cy="6553200"/>
          </a:xfrm>
        </p:spPr>
        <p:txBody>
          <a:bodyPr/>
          <a:lstStyle/>
          <a:p>
            <a:pPr>
              <a:lnSpc>
                <a:spcPct val="90000"/>
              </a:lnSpc>
            </a:pPr>
            <a:r>
              <a:rPr lang="en-US" altLang="zh-CN" sz="2400">
                <a:ea typeface="宋体" panose="02010600030101010101" pitchFamily="2" charset="-122"/>
              </a:rPr>
              <a:t>These slides were developed for classes coordinated by Mary Hill or Claire Tiedeman since 1992. The slides are freely available from the web site for the text book by Hill and Tiedeman (2007, Wiley) at http://water.usgs.gov/lookup/get?research/hill_tiedeman_book. </a:t>
            </a:r>
          </a:p>
          <a:p>
            <a:pPr>
              <a:lnSpc>
                <a:spcPct val="90000"/>
              </a:lnSpc>
            </a:pPr>
            <a:r>
              <a:rPr lang="en-US" altLang="zh-CN" sz="2400">
                <a:ea typeface="宋体" panose="02010600030101010101" pitchFamily="2" charset="-122"/>
              </a:rPr>
              <a:t>Contributors to the slides include </a:t>
            </a:r>
          </a:p>
          <a:p>
            <a:pPr>
              <a:lnSpc>
                <a:spcPct val="90000"/>
              </a:lnSpc>
              <a:buFontTx/>
              <a:buNone/>
            </a:pPr>
            <a:r>
              <a:rPr lang="en-US" altLang="zh-CN" sz="2400">
                <a:ea typeface="宋体" panose="02010600030101010101" pitchFamily="2" charset="-122"/>
              </a:rPr>
              <a:t>Mary C. Hill             Claire R. Tiedeman                                           </a:t>
            </a:r>
            <a:r>
              <a:rPr lang="en-US" altLang="zh-CN" sz="2400" b="1">
                <a:solidFill>
                  <a:schemeClr val="accent1"/>
                </a:solidFill>
                <a:ea typeface="宋体" panose="02010600030101010101" pitchFamily="2" charset="-122"/>
              </a:rPr>
              <a:t>U.S.</a:t>
            </a:r>
            <a:r>
              <a:rPr lang="en-US" altLang="zh-CN" sz="2400">
                <a:solidFill>
                  <a:srgbClr val="00CC00"/>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Richard L. Cooley (retired)                                                      </a:t>
            </a:r>
            <a:r>
              <a:rPr lang="en-US" altLang="zh-CN" sz="2400" b="1">
                <a:solidFill>
                  <a:schemeClr val="accent1"/>
                </a:solidFill>
                <a:ea typeface="宋体" panose="02010600030101010101" pitchFamily="2" charset="-122"/>
              </a:rPr>
              <a:t>Geological</a:t>
            </a:r>
          </a:p>
          <a:p>
            <a:pPr>
              <a:lnSpc>
                <a:spcPct val="90000"/>
              </a:lnSpc>
              <a:spcBef>
                <a:spcPct val="0"/>
              </a:spcBef>
              <a:buFontTx/>
              <a:buNone/>
            </a:pPr>
            <a:r>
              <a:rPr lang="en-US" altLang="zh-CN" sz="2400">
                <a:ea typeface="宋体" panose="02010600030101010101" pitchFamily="2" charset="-122"/>
              </a:rPr>
              <a:t>Edward Banta                                                                                 </a:t>
            </a:r>
            <a:r>
              <a:rPr lang="en-US" altLang="zh-CN" sz="2400" b="1">
                <a:solidFill>
                  <a:schemeClr val="accent1"/>
                </a:solidFill>
                <a:ea typeface="宋体" panose="02010600030101010101" pitchFamily="2" charset="-122"/>
              </a:rPr>
              <a:t>Survey</a:t>
            </a:r>
            <a:endParaRPr lang="en-US" altLang="zh-CN" sz="2400">
              <a:solidFill>
                <a:schemeClr val="accent1"/>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Marshall Gannett      D. Matthew Ely</a:t>
            </a:r>
            <a:endParaRPr lang="en-US" altLang="zh-CN" sz="2400" b="1">
              <a:solidFill>
                <a:srgbClr val="00CC00"/>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Arlen Harbaugh        Howard Reeves</a:t>
            </a:r>
          </a:p>
          <a:p>
            <a:pPr>
              <a:lnSpc>
                <a:spcPct val="90000"/>
              </a:lnSpc>
              <a:spcBef>
                <a:spcPct val="0"/>
              </a:spcBef>
              <a:buFontTx/>
              <a:buNone/>
            </a:pPr>
            <a:r>
              <a:rPr lang="en-US" altLang="zh-CN" sz="2400">
                <a:ea typeface="宋体" panose="02010600030101010101" pitchFamily="2" charset="-122"/>
              </a:rPr>
              <a:t>Steffen Mehl (now at California State Univ, Chico)</a:t>
            </a:r>
          </a:p>
          <a:p>
            <a:pPr>
              <a:lnSpc>
                <a:spcPct val="90000"/>
              </a:lnSpc>
              <a:spcBef>
                <a:spcPct val="30000"/>
              </a:spcBef>
              <a:buFontTx/>
              <a:buNone/>
            </a:pPr>
            <a:r>
              <a:rPr lang="en-US" altLang="zh-CN" sz="2400">
                <a:ea typeface="宋体" panose="02010600030101010101" pitchFamily="2" charset="-122"/>
              </a:rPr>
              <a:t>Evan Anderman, </a:t>
            </a:r>
            <a:r>
              <a:rPr lang="en-US" altLang="zh-CN" sz="2400" b="1">
                <a:solidFill>
                  <a:schemeClr val="accent1"/>
                </a:solidFill>
                <a:ea typeface="宋体" panose="02010600030101010101" pitchFamily="2" charset="-122"/>
              </a:rPr>
              <a:t>formerly Calibra Consultants, McDonald Morrissey</a:t>
            </a:r>
          </a:p>
          <a:p>
            <a:pPr>
              <a:lnSpc>
                <a:spcPct val="90000"/>
              </a:lnSpc>
              <a:spcBef>
                <a:spcPct val="0"/>
              </a:spcBef>
              <a:buFontTx/>
              <a:buNone/>
            </a:pPr>
            <a:r>
              <a:rPr lang="en-US" altLang="zh-CN" sz="2400">
                <a:ea typeface="宋体" panose="02010600030101010101" pitchFamily="2" charset="-122"/>
              </a:rPr>
              <a:t>Matt Tonkin, </a:t>
            </a:r>
            <a:r>
              <a:rPr lang="en-US" altLang="zh-CN" sz="2400" b="1">
                <a:solidFill>
                  <a:schemeClr val="accent1"/>
                </a:solidFill>
                <a:ea typeface="宋体" panose="02010600030101010101" pitchFamily="2" charset="-122"/>
              </a:rPr>
              <a:t>SS Papadopulos and Associates</a:t>
            </a:r>
            <a:r>
              <a:rPr lang="en-US" altLang="zh-CN" sz="2400">
                <a:solidFill>
                  <a:schemeClr val="accent1"/>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Gilbert Barth, </a:t>
            </a:r>
            <a:r>
              <a:rPr lang="en-US" altLang="zh-CN" sz="2400" b="1">
                <a:solidFill>
                  <a:schemeClr val="accent1"/>
                </a:solidFill>
                <a:ea typeface="宋体" panose="02010600030101010101" pitchFamily="2" charset="-122"/>
              </a:rPr>
              <a:t>SS Papadopulos and Associates</a:t>
            </a:r>
            <a:r>
              <a:rPr lang="en-US" altLang="zh-CN" sz="2400">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Heidi Christensen Barlebo, </a:t>
            </a:r>
            <a:r>
              <a:rPr lang="en-US" altLang="zh-CN" sz="2400" b="1">
                <a:solidFill>
                  <a:schemeClr val="accent1"/>
                </a:solidFill>
                <a:ea typeface="宋体" panose="02010600030101010101" pitchFamily="2" charset="-122"/>
              </a:rPr>
              <a:t>GEUS</a:t>
            </a:r>
          </a:p>
          <a:p>
            <a:pPr>
              <a:lnSpc>
                <a:spcPct val="90000"/>
              </a:lnSpc>
              <a:spcBef>
                <a:spcPct val="0"/>
              </a:spcBef>
              <a:buFontTx/>
              <a:buNone/>
            </a:pPr>
            <a:r>
              <a:rPr lang="en-US" altLang="zh-CN" sz="2400">
                <a:ea typeface="宋体" panose="02010600030101010101" pitchFamily="2" charset="-122"/>
              </a:rPr>
              <a:t>Frank Smits,  </a:t>
            </a:r>
            <a:r>
              <a:rPr lang="en-US" altLang="zh-CN" sz="2400" b="1">
                <a:solidFill>
                  <a:schemeClr val="accent1"/>
                </a:solidFill>
                <a:ea typeface="宋体" panose="02010600030101010101" pitchFamily="2" charset="-122"/>
              </a:rPr>
              <a:t>Dutch hydrologist</a:t>
            </a:r>
          </a:p>
          <a:p>
            <a:pPr>
              <a:lnSpc>
                <a:spcPct val="90000"/>
              </a:lnSpc>
              <a:spcBef>
                <a:spcPct val="0"/>
              </a:spcBef>
              <a:buFontTx/>
              <a:buNone/>
            </a:pPr>
            <a:r>
              <a:rPr lang="en-US" altLang="zh-CN" sz="2400">
                <a:ea typeface="宋体" panose="02010600030101010101" pitchFamily="2" charset="-122"/>
              </a:rPr>
              <a:t>Willem Jan Zaadnoordijk,</a:t>
            </a:r>
            <a:r>
              <a:rPr lang="en-US" altLang="zh-CN" sz="2400">
                <a:solidFill>
                  <a:srgbClr val="00CC00"/>
                </a:solidFill>
                <a:ea typeface="宋体" panose="02010600030101010101" pitchFamily="2" charset="-122"/>
              </a:rPr>
              <a:t> </a:t>
            </a:r>
            <a:r>
              <a:rPr lang="en-GB" altLang="zh-CN" sz="2400" b="1">
                <a:solidFill>
                  <a:schemeClr val="accent1"/>
                </a:solidFill>
              </a:rPr>
              <a:t>Royal Haskoning, the Netherlands</a:t>
            </a:r>
            <a:endParaRPr lang="en-US" altLang="zh-CN" sz="2400">
              <a:solidFill>
                <a:srgbClr val="00CC00"/>
              </a:solidFill>
              <a:ea typeface="宋体" panose="02010600030101010101" pitchFamily="2" charset="-122"/>
            </a:endParaRPr>
          </a:p>
        </p:txBody>
      </p:sp>
      <p:pic>
        <p:nvPicPr>
          <p:cNvPr id="153606" name="Picture 6">
            <a:extLst>
              <a:ext uri="{FF2B5EF4-FFF2-40B4-BE49-F238E27FC236}">
                <a16:creationId xmlns:a16="http://schemas.microsoft.com/office/drawing/2014/main" id="{3A1C9839-4BAA-5E67-CD0F-336F9F015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031" y="3352800"/>
            <a:ext cx="17859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